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8" r:id="rId3"/>
    <p:sldId id="272" r:id="rId4"/>
    <p:sldId id="271" r:id="rId5"/>
    <p:sldId id="261" r:id="rId6"/>
    <p:sldId id="273" r:id="rId7"/>
    <p:sldId id="263" r:id="rId8"/>
    <p:sldId id="275" r:id="rId9"/>
    <p:sldId id="265" r:id="rId10"/>
    <p:sldId id="274"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7" d="100"/>
          <a:sy n="37" d="100"/>
        </p:scale>
        <p:origin x="-141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09A78BE4-C9B6-4D1A-91F5-7D507D8BDAFD}" type="datetimeFigureOut">
              <a:rPr lang="ar-IQ" smtClean="0"/>
              <a:t>11/07/1439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07E7E9-CED6-4E51-8102-BA1798102A57}" type="slidenum">
              <a:rPr lang="ar-IQ" smtClean="0"/>
              <a:t>‹#›</a:t>
            </a:fld>
            <a:endParaRPr lang="ar-IQ"/>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9A78BE4-C9B6-4D1A-91F5-7D507D8BDAFD}" type="datetimeFigureOut">
              <a:rPr lang="ar-IQ" smtClean="0"/>
              <a:t>11/07/1439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07E7E9-CED6-4E51-8102-BA1798102A57}"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9A78BE4-C9B6-4D1A-91F5-7D507D8BDAFD}" type="datetimeFigureOut">
              <a:rPr lang="ar-IQ" smtClean="0"/>
              <a:t>11/07/1439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07E7E9-CED6-4E51-8102-BA1798102A57}"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9A78BE4-C9B6-4D1A-91F5-7D507D8BDAFD}" type="datetimeFigureOut">
              <a:rPr lang="ar-IQ" smtClean="0"/>
              <a:t>11/07/1439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07E7E9-CED6-4E51-8102-BA1798102A57}" type="slidenum">
              <a:rPr lang="ar-IQ" smtClean="0"/>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9A78BE4-C9B6-4D1A-91F5-7D507D8BDAFD}" type="datetimeFigureOut">
              <a:rPr lang="ar-IQ" smtClean="0"/>
              <a:t>11/07/1439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07E7E9-CED6-4E51-8102-BA1798102A57}"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9A78BE4-C9B6-4D1A-91F5-7D507D8BDAFD}" type="datetimeFigureOut">
              <a:rPr lang="ar-IQ" smtClean="0"/>
              <a:t>11/07/1439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607E7E9-CED6-4E51-8102-BA1798102A57}" type="slidenum">
              <a:rPr lang="ar-IQ" smtClean="0"/>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09A78BE4-C9B6-4D1A-91F5-7D507D8BDAFD}" type="datetimeFigureOut">
              <a:rPr lang="ar-IQ" smtClean="0"/>
              <a:t>11/07/1439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607E7E9-CED6-4E51-8102-BA1798102A57}" type="slidenum">
              <a:rPr lang="ar-IQ" smtClean="0"/>
              <a:t>‹#›</a:t>
            </a:fld>
            <a:endParaRPr lang="ar-IQ"/>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09A78BE4-C9B6-4D1A-91F5-7D507D8BDAFD}" type="datetimeFigureOut">
              <a:rPr lang="ar-IQ" smtClean="0"/>
              <a:t>11/07/1439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607E7E9-CED6-4E51-8102-BA1798102A57}"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A78BE4-C9B6-4D1A-91F5-7D507D8BDAFD}" type="datetimeFigureOut">
              <a:rPr lang="ar-IQ" smtClean="0"/>
              <a:t>11/07/1439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607E7E9-CED6-4E51-8102-BA1798102A57}"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9A78BE4-C9B6-4D1A-91F5-7D507D8BDAFD}" type="datetimeFigureOut">
              <a:rPr lang="ar-IQ" smtClean="0"/>
              <a:t>11/07/1439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607E7E9-CED6-4E51-8102-BA1798102A57}"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9A78BE4-C9B6-4D1A-91F5-7D507D8BDAFD}" type="datetimeFigureOut">
              <a:rPr lang="ar-IQ" smtClean="0"/>
              <a:t>11/07/1439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607E7E9-CED6-4E51-8102-BA1798102A57}" type="slidenum">
              <a:rPr lang="ar-IQ" smtClean="0"/>
              <a:t>‹#›</a:t>
            </a:fld>
            <a:endParaRPr lang="ar-IQ"/>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9A78BE4-C9B6-4D1A-91F5-7D507D8BDAFD}" type="datetimeFigureOut">
              <a:rPr lang="ar-IQ" smtClean="0"/>
              <a:t>11/07/1439</a:t>
            </a:fld>
            <a:endParaRPr lang="ar-IQ"/>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IQ"/>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607E7E9-CED6-4E51-8102-BA1798102A57}"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55776" y="3140968"/>
            <a:ext cx="5637010" cy="2376264"/>
          </a:xfrm>
        </p:spPr>
        <p:txBody>
          <a:bodyPr>
            <a:normAutofit/>
          </a:bodyPr>
          <a:lstStyle/>
          <a:p>
            <a:r>
              <a:rPr lang="ar-SA" b="1" dirty="0"/>
              <a:t> </a:t>
            </a:r>
            <a:endParaRPr lang="en-US" dirty="0"/>
          </a:p>
          <a:p>
            <a:pPr algn="ctr"/>
            <a:r>
              <a:rPr lang="ar-SA" b="1" dirty="0"/>
              <a:t>اعداد طالب الدكتوراه</a:t>
            </a:r>
            <a:endParaRPr lang="en-US" dirty="0"/>
          </a:p>
          <a:p>
            <a:pPr algn="ctr"/>
            <a:r>
              <a:rPr lang="ar-SA" b="1" dirty="0"/>
              <a:t>عمار ناصر حياة </a:t>
            </a:r>
            <a:endParaRPr lang="en-US" dirty="0"/>
          </a:p>
          <a:p>
            <a:pPr algn="ctr"/>
            <a:r>
              <a:rPr lang="ar-IQ" b="1" dirty="0" err="1"/>
              <a:t>ب</a:t>
            </a:r>
            <a:r>
              <a:rPr lang="ar-SA" b="1" dirty="0" smtClean="0"/>
              <a:t>اشراف  </a:t>
            </a:r>
            <a:endParaRPr lang="en-US" dirty="0"/>
          </a:p>
          <a:p>
            <a:pPr algn="ctr"/>
            <a:r>
              <a:rPr lang="ar-SA" b="1" dirty="0" err="1"/>
              <a:t>أ.د</a:t>
            </a:r>
            <a:r>
              <a:rPr lang="ar-SA" b="1" dirty="0"/>
              <a:t> </a:t>
            </a:r>
            <a:r>
              <a:rPr lang="ar-IQ" b="1" dirty="0" smtClean="0"/>
              <a:t>قصي فوزي</a:t>
            </a:r>
            <a:endParaRPr lang="en-US" dirty="0"/>
          </a:p>
          <a:p>
            <a:pPr algn="r"/>
            <a:endParaRPr lang="ar-IQ" dirty="0"/>
          </a:p>
        </p:txBody>
      </p:sp>
      <p:sp>
        <p:nvSpPr>
          <p:cNvPr id="2" name="عنوان 1"/>
          <p:cNvSpPr>
            <a:spLocks noGrp="1"/>
          </p:cNvSpPr>
          <p:nvPr>
            <p:ph type="ctrTitle"/>
          </p:nvPr>
        </p:nvSpPr>
        <p:spPr>
          <a:xfrm>
            <a:off x="1043608" y="1700808"/>
            <a:ext cx="7175351" cy="1793167"/>
          </a:xfrm>
        </p:spPr>
        <p:txBody>
          <a:bodyPr/>
          <a:lstStyle/>
          <a:p>
            <a:pPr marL="182880" indent="0">
              <a:buNone/>
            </a:pPr>
            <a:r>
              <a:rPr lang="ar-IQ" dirty="0" smtClean="0">
                <a:effectLst/>
              </a:rPr>
              <a:t>ادارة الافراد                  </a:t>
            </a:r>
            <a:endParaRPr lang="ar-IQ" dirty="0"/>
          </a:p>
        </p:txBody>
      </p:sp>
      <p:sp>
        <p:nvSpPr>
          <p:cNvPr id="4" name="عنوان فرعي 2"/>
          <p:cNvSpPr txBox="1">
            <a:spLocks/>
          </p:cNvSpPr>
          <p:nvPr/>
        </p:nvSpPr>
        <p:spPr>
          <a:xfrm>
            <a:off x="4932040" y="188640"/>
            <a:ext cx="4009189" cy="1440160"/>
          </a:xfrm>
          <a:prstGeom prst="rect">
            <a:avLst/>
          </a:prstGeom>
        </p:spPr>
        <p:txBody>
          <a:bodyPr vert="horz" lIns="91440" tIns="45720" rIns="91440" bIns="45720" rtlCol="0">
            <a:normAutofit fontScale="85000" lnSpcReduction="10000"/>
          </a:bodyPr>
          <a:lstStyle>
            <a:lvl1pPr marL="0" indent="0" algn="l" defTabSz="914400" rtl="1"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1"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1"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1"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1"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1"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1"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1"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1"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r>
              <a:rPr lang="ar-SA" b="1" dirty="0" smtClean="0"/>
              <a:t> </a:t>
            </a:r>
            <a:endParaRPr lang="en-US" dirty="0" smtClean="0"/>
          </a:p>
          <a:p>
            <a:pPr algn="r"/>
            <a:r>
              <a:rPr lang="ar-SA" b="1" dirty="0"/>
              <a:t> </a:t>
            </a:r>
            <a:r>
              <a:rPr lang="ar-IQ" b="1" dirty="0" smtClean="0"/>
              <a:t>        </a:t>
            </a:r>
            <a:r>
              <a:rPr lang="ar-SA" b="1" dirty="0" err="1" smtClean="0"/>
              <a:t>جامعةالبصرة</a:t>
            </a:r>
            <a:r>
              <a:rPr lang="ar-IQ" b="1" dirty="0" smtClean="0"/>
              <a:t>                                                                   </a:t>
            </a:r>
            <a:endParaRPr lang="en-US" dirty="0"/>
          </a:p>
          <a:p>
            <a:pPr algn="r"/>
            <a:r>
              <a:rPr lang="ar-SA" b="1" dirty="0"/>
              <a:t>كلية التربية البدنية وعلوم الرياضة</a:t>
            </a:r>
            <a:endParaRPr lang="en-US" dirty="0"/>
          </a:p>
          <a:p>
            <a:pPr algn="r"/>
            <a:r>
              <a:rPr lang="ar-SA" b="1" dirty="0"/>
              <a:t>    الدراسات العليا / الدكتوراه</a:t>
            </a:r>
            <a:endParaRPr lang="ar-IQ" dirty="0"/>
          </a:p>
        </p:txBody>
      </p:sp>
      <p:pic>
        <p:nvPicPr>
          <p:cNvPr id="5" name="صورة 4"/>
          <p:cNvPicPr/>
          <p:nvPr/>
        </p:nvPicPr>
        <p:blipFill>
          <a:blip r:embed="rId2">
            <a:extLst>
              <a:ext uri="{28A0092B-C50C-407E-A947-70E740481C1C}">
                <a14:useLocalDpi xmlns:a14="http://schemas.microsoft.com/office/drawing/2010/main" val="0"/>
              </a:ext>
            </a:extLst>
          </a:blip>
          <a:srcRect/>
          <a:stretch>
            <a:fillRect/>
          </a:stretch>
        </p:blipFill>
        <p:spPr bwMode="auto">
          <a:xfrm>
            <a:off x="395536" y="332656"/>
            <a:ext cx="1301750" cy="1391285"/>
          </a:xfrm>
          <a:prstGeom prst="rect">
            <a:avLst/>
          </a:prstGeom>
          <a:noFill/>
          <a:ln>
            <a:noFill/>
          </a:ln>
        </p:spPr>
      </p:pic>
    </p:spTree>
    <p:extLst>
      <p:ext uri="{BB962C8B-B14F-4D97-AF65-F5344CB8AC3E}">
        <p14:creationId xmlns:p14="http://schemas.microsoft.com/office/powerpoint/2010/main" val="2807470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166843"/>
            <a:ext cx="8640960" cy="5693866"/>
          </a:xfrm>
          <a:prstGeom prst="rect">
            <a:avLst/>
          </a:prstGeom>
        </p:spPr>
        <p:txBody>
          <a:bodyPr wrap="square">
            <a:spAutoFit/>
          </a:bodyPr>
          <a:lstStyle/>
          <a:p>
            <a:pPr lvl="0"/>
            <a:r>
              <a:rPr lang="ar-IQ" sz="2800" dirty="0" smtClean="0"/>
              <a:t>6- الآلات </a:t>
            </a:r>
            <a:r>
              <a:rPr lang="ar-IQ" sz="2800" dirty="0"/>
              <a:t>والأدوات والمواد : تعرف مع بيان </a:t>
            </a:r>
            <a:r>
              <a:rPr lang="ar-IQ" sz="2800" dirty="0" err="1" smtClean="0"/>
              <a:t>الإسم</a:t>
            </a:r>
            <a:r>
              <a:rPr lang="ar-IQ" sz="2800" dirty="0" smtClean="0"/>
              <a:t> </a:t>
            </a:r>
            <a:r>
              <a:rPr lang="ar-IQ" sz="2800" dirty="0"/>
              <a:t>التجاري إذا لزم وهذه المعلومات مفيدة في تصميم برامج التدريب .</a:t>
            </a:r>
            <a:endParaRPr lang="en-US" sz="2800" dirty="0"/>
          </a:p>
          <a:p>
            <a:pPr lvl="0"/>
            <a:r>
              <a:rPr lang="ar-IQ" sz="2800" dirty="0"/>
              <a:t>7-ظروف العمل وينبغي ذكر الظروف الخطرة على وجه الخصوص .</a:t>
            </a:r>
            <a:endParaRPr lang="en-US" sz="2800" dirty="0"/>
          </a:p>
          <a:p>
            <a:pPr lvl="0"/>
            <a:r>
              <a:rPr lang="ar-IQ" sz="2800" dirty="0"/>
              <a:t>8-كتابة المصطلحات الفنية أو غير العلنية .</a:t>
            </a:r>
            <a:endParaRPr lang="en-US" sz="2800" dirty="0"/>
          </a:p>
          <a:p>
            <a:pPr lvl="0"/>
            <a:r>
              <a:rPr lang="ar-IQ" sz="2800" dirty="0"/>
              <a:t>9-اية إضافات أو تعليمات يمكن أن يضيفها المحلل ويشعر أنها مناسبة ومفيدة في فهم الوظيفة .</a:t>
            </a:r>
          </a:p>
          <a:p>
            <a:pPr lvl="0"/>
            <a:endParaRPr lang="ar-IQ" sz="2800" dirty="0"/>
          </a:p>
          <a:p>
            <a:pPr lvl="0"/>
            <a:r>
              <a:rPr lang="ar-IQ" sz="2800" dirty="0"/>
              <a:t>*ومن المفيد ان نذكر ان بعض المؤسسات تضع مواصفات لشاغل الوظيفة مع انه يعتبر أمر في غاية الصعوبة قد ينشأ خلاف كبير بخصوص المتطلبات الإنسانية للعمل بعد قراءة </a:t>
            </a:r>
          </a:p>
          <a:p>
            <a:pPr lvl="0"/>
            <a:endParaRPr lang="ar-IQ" sz="2800" dirty="0"/>
          </a:p>
          <a:p>
            <a:pPr lvl="0"/>
            <a:r>
              <a:rPr lang="ar-IQ" sz="2800" dirty="0"/>
              <a:t> </a:t>
            </a:r>
            <a:endParaRPr lang="en-US" sz="2800" dirty="0"/>
          </a:p>
        </p:txBody>
      </p:sp>
    </p:spTree>
    <p:extLst>
      <p:ext uri="{BB962C8B-B14F-4D97-AF65-F5344CB8AC3E}">
        <p14:creationId xmlns:p14="http://schemas.microsoft.com/office/powerpoint/2010/main" val="2327667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79512" y="260648"/>
            <a:ext cx="8640960" cy="6408712"/>
          </a:xfrm>
        </p:spPr>
        <p:txBody>
          <a:bodyPr>
            <a:normAutofit/>
          </a:bodyPr>
          <a:lstStyle/>
          <a:p>
            <a:pPr marL="45720" lvl="0" indent="0">
              <a:buNone/>
            </a:pPr>
            <a:r>
              <a:rPr lang="ar-IQ" b="1" dirty="0" smtClean="0"/>
              <a:t> </a:t>
            </a:r>
            <a:r>
              <a:rPr lang="ar-IQ" sz="2300" b="1" dirty="0" smtClean="0"/>
              <a:t> </a:t>
            </a:r>
            <a:endParaRPr lang="en-US" sz="2300" b="1" dirty="0"/>
          </a:p>
        </p:txBody>
      </p:sp>
      <p:sp>
        <p:nvSpPr>
          <p:cNvPr id="2" name="مستطيل 1"/>
          <p:cNvSpPr/>
          <p:nvPr/>
        </p:nvSpPr>
        <p:spPr>
          <a:xfrm>
            <a:off x="899592" y="1997839"/>
            <a:ext cx="7560840" cy="4401205"/>
          </a:xfrm>
          <a:prstGeom prst="rect">
            <a:avLst/>
          </a:prstGeom>
        </p:spPr>
        <p:txBody>
          <a:bodyPr wrap="square">
            <a:spAutoFit/>
          </a:bodyPr>
          <a:lstStyle/>
          <a:p>
            <a:r>
              <a:rPr lang="ar-IQ" sz="2800" b="1" dirty="0" smtClean="0"/>
              <a:t>إدارة الافراد: </a:t>
            </a:r>
          </a:p>
          <a:p>
            <a:r>
              <a:rPr lang="ar-IQ" sz="2800" dirty="0" smtClean="0"/>
              <a:t>تعتبر </a:t>
            </a:r>
            <a:r>
              <a:rPr lang="ar-IQ" sz="2800" dirty="0"/>
              <a:t>ادارة </a:t>
            </a:r>
            <a:r>
              <a:rPr lang="ar-IQ" sz="2800" dirty="0" err="1"/>
              <a:t>لافراد</a:t>
            </a:r>
            <a:r>
              <a:rPr lang="ar-IQ" sz="2800" dirty="0"/>
              <a:t> من </a:t>
            </a:r>
            <a:r>
              <a:rPr lang="ar-IQ" sz="2800" dirty="0" smtClean="0"/>
              <a:t>المسؤوليات </a:t>
            </a:r>
            <a:r>
              <a:rPr lang="ar-IQ" sz="2800" dirty="0"/>
              <a:t>الهامة الملقاة على عاتق الإداري فالأفراد يشكلون أهم مورد للمؤسسة وخاصة المؤسسات التعليمية حيث يكون العنصر الإنساني هو محور الاهتمام الرئيسي.</a:t>
            </a:r>
            <a:endParaRPr lang="en-US" sz="2800" dirty="0"/>
          </a:p>
          <a:p>
            <a:r>
              <a:rPr lang="ar-IQ" sz="2800" dirty="0"/>
              <a:t>        ويفهم ضمنيا </a:t>
            </a:r>
            <a:r>
              <a:rPr lang="ar-IQ" sz="2800" dirty="0" smtClean="0"/>
              <a:t>ًمن </a:t>
            </a:r>
            <a:r>
              <a:rPr lang="ar-IQ" sz="2800" dirty="0"/>
              <a:t>مصطلح إدارة الأفراد أنه "إذا استطعنا وضع الرجل المناسب في المكان المناسب مع تزويد كل فرد بالقدر الأمثل من الدعم والتوجيه عندئذ سيكون هؤلاء الأفراد </a:t>
            </a:r>
            <a:r>
              <a:rPr lang="ar-IQ" sz="2800" dirty="0" smtClean="0"/>
              <a:t>سبباً </a:t>
            </a:r>
            <a:r>
              <a:rPr lang="ar-IQ" sz="2800" dirty="0"/>
              <a:t>في نجاح المؤسسة .</a:t>
            </a:r>
          </a:p>
        </p:txBody>
      </p:sp>
    </p:spTree>
    <p:extLst>
      <p:ext uri="{BB962C8B-B14F-4D97-AF65-F5344CB8AC3E}">
        <p14:creationId xmlns:p14="http://schemas.microsoft.com/office/powerpoint/2010/main" val="34706795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720840"/>
            <a:ext cx="8496944" cy="4832092"/>
          </a:xfrm>
          <a:prstGeom prst="rect">
            <a:avLst/>
          </a:prstGeom>
        </p:spPr>
        <p:txBody>
          <a:bodyPr wrap="square">
            <a:spAutoFit/>
          </a:bodyPr>
          <a:lstStyle/>
          <a:p>
            <a:r>
              <a:rPr lang="ar-IQ" sz="2800" dirty="0"/>
              <a:t> ليس هناك من تعريف يصف إدارة الأفراد بدقة تامة ،ولكن التعريف التالي هو تجميع الأفكار مختلفة في هذا الموضوع </a:t>
            </a:r>
            <a:r>
              <a:rPr lang="ar-IQ" sz="2800" dirty="0" err="1"/>
              <a:t>وهو"أن</a:t>
            </a:r>
            <a:r>
              <a:rPr lang="ar-IQ" sz="2800" dirty="0"/>
              <a:t> </a:t>
            </a:r>
            <a:r>
              <a:rPr lang="ar-IQ" sz="2800" dirty="0">
                <a:solidFill>
                  <a:srgbClr val="FF0000"/>
                </a:solidFill>
              </a:rPr>
              <a:t>إدارة الأفراد تقوم بوظائف التخطيط والتنظيم والقيادة والرقابة للحصول على الأيدي العاملة وتنميتها واستخدامها بصورة فعالة </a:t>
            </a:r>
            <a:r>
              <a:rPr lang="ar-IQ" sz="2800" dirty="0"/>
              <a:t>حتى :</a:t>
            </a:r>
            <a:endParaRPr lang="en-US" sz="2800" dirty="0"/>
          </a:p>
          <a:p>
            <a:pPr lvl="0"/>
            <a:r>
              <a:rPr lang="ar-IQ" sz="2800" dirty="0" smtClean="0"/>
              <a:t>1-يتوصل </a:t>
            </a:r>
            <a:r>
              <a:rPr lang="ar-IQ" sz="2800" dirty="0"/>
              <a:t>المشروع إلى أهدافه المرغوبة بأفضل كفاية اقتصادية .</a:t>
            </a:r>
            <a:endParaRPr lang="en-US" sz="2800" dirty="0"/>
          </a:p>
          <a:p>
            <a:r>
              <a:rPr lang="ar-IQ" sz="2800" dirty="0"/>
              <a:t>     2- تخدم الأهداف على جميع المستويات إلى اعلى درجة ممكنة.</a:t>
            </a:r>
            <a:endParaRPr lang="en-US" sz="2800" dirty="0"/>
          </a:p>
          <a:p>
            <a:r>
              <a:rPr lang="ar-IQ" sz="2800" dirty="0"/>
              <a:t> 3- تراعى مصالح المجتمع (البيئة)وتخدم إلى أعلى درجة ممكنة.</a:t>
            </a:r>
          </a:p>
        </p:txBody>
      </p:sp>
    </p:spTree>
    <p:extLst>
      <p:ext uri="{BB962C8B-B14F-4D97-AF65-F5344CB8AC3E}">
        <p14:creationId xmlns:p14="http://schemas.microsoft.com/office/powerpoint/2010/main" val="2183315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387600" y="1686680"/>
            <a:ext cx="4572000" cy="369332"/>
          </a:xfrm>
          <a:prstGeom prst="rect">
            <a:avLst/>
          </a:prstGeom>
        </p:spPr>
        <p:txBody>
          <a:bodyPr>
            <a:spAutoFit/>
          </a:bodyPr>
          <a:lstStyle/>
          <a:p>
            <a:pPr lvl="0"/>
            <a:r>
              <a:rPr lang="ar-IQ" smtClean="0"/>
              <a:t>    </a:t>
            </a:r>
            <a:endParaRPr lang="en-US" dirty="0"/>
          </a:p>
        </p:txBody>
      </p:sp>
      <p:sp>
        <p:nvSpPr>
          <p:cNvPr id="3" name="مستطيل 2"/>
          <p:cNvSpPr/>
          <p:nvPr/>
        </p:nvSpPr>
        <p:spPr>
          <a:xfrm>
            <a:off x="179512" y="889844"/>
            <a:ext cx="8784976" cy="4893647"/>
          </a:xfrm>
          <a:prstGeom prst="rect">
            <a:avLst/>
          </a:prstGeom>
        </p:spPr>
        <p:txBody>
          <a:bodyPr wrap="square">
            <a:spAutoFit/>
          </a:bodyPr>
          <a:lstStyle/>
          <a:p>
            <a:pPr lvl="0"/>
            <a:r>
              <a:rPr lang="ar-IQ" sz="2400" b="1" dirty="0"/>
              <a:t>فلسفة إدارة الأفراد:</a:t>
            </a:r>
            <a:endParaRPr lang="en-US" sz="2400" dirty="0"/>
          </a:p>
          <a:p>
            <a:r>
              <a:rPr lang="ar-IQ" sz="2400" dirty="0"/>
              <a:t>       لابد أن يكون لكل مشروع فلسفة خاصة المكتوبة أو غير المكتوبة ، وفلسفة إدارة الأفراد </a:t>
            </a:r>
            <a:r>
              <a:rPr lang="ar-IQ" sz="2400" dirty="0" smtClean="0"/>
              <a:t>قد </a:t>
            </a:r>
            <a:r>
              <a:rPr lang="ar-IQ" sz="2400" dirty="0"/>
              <a:t>يكون لها أحد هذين </a:t>
            </a:r>
            <a:r>
              <a:rPr lang="ar-IQ" sz="2400" dirty="0" smtClean="0"/>
              <a:t>الاتجاهين </a:t>
            </a:r>
            <a:r>
              <a:rPr lang="ar-IQ" sz="2400" dirty="0"/>
              <a:t>:</a:t>
            </a:r>
            <a:endParaRPr lang="en-US" sz="2400" dirty="0"/>
          </a:p>
          <a:p>
            <a:pPr lvl="0"/>
            <a:r>
              <a:rPr lang="ar-IQ" sz="2400" b="1" dirty="0"/>
              <a:t>الأول</a:t>
            </a:r>
            <a:r>
              <a:rPr lang="ar-IQ" sz="2400" dirty="0"/>
              <a:t> : وهو أن ينظر إلى العمال كقوة مقاومة لقيادة الإدارة ولهذا فإنه لابد من العمل على صهر العمال في بوتقة المشروع واتخاذ الإجراءات الكافية لرقابتهم وضبطهم حتى يتوصل المشروع إلى أهدافه .</a:t>
            </a:r>
            <a:endParaRPr lang="en-US" sz="2400" dirty="0"/>
          </a:p>
          <a:p>
            <a:pPr lvl="0"/>
            <a:r>
              <a:rPr lang="ar-IQ" sz="2400" dirty="0"/>
              <a:t>ا</a:t>
            </a:r>
            <a:r>
              <a:rPr lang="ar-IQ" sz="2400" b="1" dirty="0"/>
              <a:t>لثاني </a:t>
            </a:r>
            <a:r>
              <a:rPr lang="ar-IQ" sz="2400" dirty="0"/>
              <a:t>:وينظر إلى العمال كعنصر بناء (ليس هدام) وعلى الإدارة إن تؤمن البيئة الملائمة لهذه القوة البشرية حتى يمكنها استخدام قواها الى أقصى الحدود.</a:t>
            </a:r>
            <a:endParaRPr lang="en-US" sz="2400" dirty="0"/>
          </a:p>
          <a:p>
            <a:r>
              <a:rPr lang="ar-IQ" sz="2400" dirty="0"/>
              <a:t>       وقد كانت النظرة الفلسفية الأولى هي الطاغية حتى سنوات قليلة مضت لكن الأبحاث العلمية بينت أن الأيدي العاملة تمتلك قوة بناءة كامنه يمكن إثارتها إذا ما اتخذت الإدارة فلسفة إيجابية في برامجها الإنسانية .</a:t>
            </a:r>
            <a:endParaRPr lang="en-US" sz="2400" dirty="0"/>
          </a:p>
        </p:txBody>
      </p:sp>
    </p:spTree>
    <p:extLst>
      <p:ext uri="{BB962C8B-B14F-4D97-AF65-F5344CB8AC3E}">
        <p14:creationId xmlns:p14="http://schemas.microsoft.com/office/powerpoint/2010/main" val="18151361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79512" y="260648"/>
            <a:ext cx="8568952" cy="6336704"/>
          </a:xfrm>
        </p:spPr>
        <p:txBody>
          <a:bodyPr>
            <a:normAutofit/>
          </a:bodyPr>
          <a:lstStyle/>
          <a:p>
            <a:pPr>
              <a:buFont typeface="Wingdings" pitchFamily="2" charset="2"/>
              <a:buChar char="Ø"/>
            </a:pPr>
            <a:r>
              <a:rPr lang="ar-IQ" smtClean="0"/>
              <a:t> </a:t>
            </a:r>
            <a:endParaRPr lang="ar-IQ" dirty="0"/>
          </a:p>
        </p:txBody>
      </p:sp>
      <p:sp>
        <p:nvSpPr>
          <p:cNvPr id="2" name="مستطيل 1"/>
          <p:cNvSpPr/>
          <p:nvPr/>
        </p:nvSpPr>
        <p:spPr>
          <a:xfrm>
            <a:off x="395536" y="58847"/>
            <a:ext cx="8208912" cy="6124754"/>
          </a:xfrm>
          <a:prstGeom prst="rect">
            <a:avLst/>
          </a:prstGeom>
        </p:spPr>
        <p:txBody>
          <a:bodyPr wrap="square">
            <a:spAutoFit/>
          </a:bodyPr>
          <a:lstStyle/>
          <a:p>
            <a:endParaRPr lang="ar-IQ" sz="2400" b="1" dirty="0" smtClean="0"/>
          </a:p>
          <a:p>
            <a:r>
              <a:rPr lang="ar-IQ" sz="2400" b="1" dirty="0" smtClean="0"/>
              <a:t>أسس ادارة الافراد :</a:t>
            </a:r>
          </a:p>
          <a:p>
            <a:r>
              <a:rPr lang="ar-IQ" sz="2000" dirty="0" smtClean="0"/>
              <a:t>حتى تكون الفلسفة فعالة وايجابية يجب أن تترجم بوضوح وتفصيل ولهذا يجب أن توضع الاشارات والعلامات الكافية لإرشاد برامج الموظفين وتوجيه تصرفاتهم </a:t>
            </a:r>
            <a:r>
              <a:rPr lang="ar-IQ" sz="2000" dirty="0" smtClean="0">
                <a:solidFill>
                  <a:srgbClr val="FF0000"/>
                </a:solidFill>
              </a:rPr>
              <a:t>يرى العلماء أن هناك </a:t>
            </a:r>
            <a:r>
              <a:rPr lang="ar-IQ" sz="2000" dirty="0">
                <a:solidFill>
                  <a:srgbClr val="FF0000"/>
                </a:solidFill>
              </a:rPr>
              <a:t>بعض الأسس التي يجب أن تؤخذ بعين </a:t>
            </a:r>
            <a:r>
              <a:rPr lang="ar-IQ" sz="2000" dirty="0" err="1">
                <a:solidFill>
                  <a:srgbClr val="FF0000"/>
                </a:solidFill>
              </a:rPr>
              <a:t>الأعتبار</a:t>
            </a:r>
            <a:r>
              <a:rPr lang="ar-IQ" sz="2000" dirty="0">
                <a:solidFill>
                  <a:srgbClr val="FF0000"/>
                </a:solidFill>
              </a:rPr>
              <a:t> وهي </a:t>
            </a:r>
            <a:r>
              <a:rPr lang="ar-IQ" sz="2000" dirty="0"/>
              <a:t>.</a:t>
            </a:r>
            <a:endParaRPr lang="en-US" sz="2000" dirty="0"/>
          </a:p>
          <a:p>
            <a:pPr lvl="0"/>
            <a:r>
              <a:rPr lang="ar-IQ" sz="2000" dirty="0"/>
              <a:t>1- وضع نظام عادل للأجور وساعات العمل وظروفه .</a:t>
            </a:r>
            <a:endParaRPr lang="en-US" sz="2000" dirty="0"/>
          </a:p>
          <a:p>
            <a:pPr lvl="0"/>
            <a:r>
              <a:rPr lang="ar-IQ" sz="2000" dirty="0"/>
              <a:t> 2- تزويد الموظفين بالمعلومات اللازمة للقيام بعملهم .</a:t>
            </a:r>
            <a:endParaRPr lang="en-US" sz="2000" dirty="0"/>
          </a:p>
          <a:p>
            <a:pPr lvl="0"/>
            <a:r>
              <a:rPr lang="ar-IQ" sz="2000" dirty="0"/>
              <a:t>3- إشعار الموظف أنه ذو قيمة وأنه ينتمي إلى أسرة المشروع ،فالإنسان </a:t>
            </a:r>
            <a:r>
              <a:rPr lang="ar-IQ" sz="2000" dirty="0" err="1"/>
              <a:t>لايعيش</a:t>
            </a:r>
            <a:r>
              <a:rPr lang="ar-IQ" sz="2000" dirty="0"/>
              <a:t> على الخبز وحده.</a:t>
            </a:r>
            <a:endParaRPr lang="en-US" sz="2000" dirty="0"/>
          </a:p>
          <a:p>
            <a:pPr lvl="0"/>
            <a:r>
              <a:rPr lang="ar-IQ" sz="2000" dirty="0"/>
              <a:t>4- المكافئات يجب أن تكتسب </a:t>
            </a:r>
            <a:r>
              <a:rPr lang="ar-IQ" sz="2000" dirty="0" err="1"/>
              <a:t>ولاتعطى</a:t>
            </a:r>
            <a:r>
              <a:rPr lang="ar-IQ" sz="2000" dirty="0"/>
              <a:t> .</a:t>
            </a:r>
            <a:endParaRPr lang="en-US" sz="2000" dirty="0"/>
          </a:p>
          <a:p>
            <a:pPr lvl="0"/>
            <a:r>
              <a:rPr lang="ar-IQ" sz="2000" dirty="0"/>
              <a:t>5- وضع البرامج مع الأخذ بعين الاعتبار كيفية استجابة الموظفين لها </a:t>
            </a:r>
            <a:endParaRPr lang="en-US" sz="2000" dirty="0"/>
          </a:p>
          <a:p>
            <a:pPr lvl="0"/>
            <a:r>
              <a:rPr lang="ar-IQ" sz="2000" dirty="0"/>
              <a:t>6- عدم الاستهانة بذكاء المستخدمين وقدراتهم .</a:t>
            </a:r>
            <a:endParaRPr lang="en-US" sz="2000" dirty="0"/>
          </a:p>
          <a:p>
            <a:pPr lvl="0"/>
            <a:r>
              <a:rPr lang="ar-IQ" sz="2000" dirty="0"/>
              <a:t>7- اتخاذ التدابير اللازمة لإقناع الموظفين بالبرامج المقترحة .</a:t>
            </a:r>
          </a:p>
          <a:p>
            <a:r>
              <a:rPr lang="ar-IQ" sz="2000" dirty="0"/>
              <a:t> ونستطيع ان نقول أن عملية إدارة الأفراد تتضمن التوظيف ،والترقية </a:t>
            </a:r>
            <a:r>
              <a:rPr lang="ar-IQ" sz="2000" dirty="0" smtClean="0"/>
              <a:t>،وإنهاء </a:t>
            </a:r>
            <a:r>
              <a:rPr lang="ar-IQ" sz="2000" dirty="0"/>
              <a:t>الخدمة </a:t>
            </a:r>
            <a:r>
              <a:rPr lang="ar-IQ" sz="2000" dirty="0" smtClean="0"/>
              <a:t>،والتدريب ،وتحديد </a:t>
            </a:r>
            <a:r>
              <a:rPr lang="ar-IQ" sz="2000" dirty="0"/>
              <a:t>سياسات الأجور </a:t>
            </a:r>
            <a:r>
              <a:rPr lang="ar-IQ" sz="2000" dirty="0" smtClean="0"/>
              <a:t>،والتعويض ،والمكافأة ،وساعات </a:t>
            </a:r>
            <a:r>
              <a:rPr lang="ar-IQ" sz="2000" dirty="0"/>
              <a:t>العمل والإجازات </a:t>
            </a:r>
            <a:r>
              <a:rPr lang="ar-IQ" sz="2000" dirty="0" smtClean="0"/>
              <a:t>،والمنافع </a:t>
            </a:r>
            <a:r>
              <a:rPr lang="ar-IQ" sz="2000" dirty="0"/>
              <a:t>الاجتماعية كالتقاعد والإجازات المرضية والخدمات الترفيهية والعلاقات بالنقابات العمالية.</a:t>
            </a:r>
            <a:endParaRPr lang="en-US" sz="2000" dirty="0"/>
          </a:p>
          <a:p>
            <a:pPr lvl="0"/>
            <a:endParaRPr lang="ar-IQ" sz="2000" dirty="0"/>
          </a:p>
          <a:p>
            <a:pPr lvl="0"/>
            <a:endParaRPr lang="en-US" sz="2400" dirty="0"/>
          </a:p>
        </p:txBody>
      </p:sp>
    </p:spTree>
    <p:extLst>
      <p:ext uri="{BB962C8B-B14F-4D97-AF65-F5344CB8AC3E}">
        <p14:creationId xmlns:p14="http://schemas.microsoft.com/office/powerpoint/2010/main" val="2300805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63688" y="1412776"/>
            <a:ext cx="6512511" cy="4536504"/>
          </a:xfrm>
        </p:spPr>
        <p:txBody>
          <a:bodyPr/>
          <a:lstStyle/>
          <a:p>
            <a:r>
              <a:rPr lang="ar-IQ" sz="2400" dirty="0" smtClean="0"/>
              <a:t>التحليل الوظيفي </a:t>
            </a:r>
            <a:r>
              <a:rPr lang="ar-IQ" sz="2400" b="0" dirty="0" smtClean="0"/>
              <a:t/>
            </a:r>
            <a:br>
              <a:rPr lang="ar-IQ" sz="2400" b="0" dirty="0" smtClean="0"/>
            </a:br>
            <a:r>
              <a:rPr lang="ar-IQ" sz="2400" b="0" dirty="0" smtClean="0"/>
              <a:t>يعتبر تحليل الوظيفة من أهم الخطوات التي يجب  اتخاذها لضمان سير أعمال المؤسسة على الطريق الصحيح وفي تقدير القوة البشرية الضرورية للقيام بالوظائف المختلفة ويترتب على المختص بعملية التحليل أن يحصل على موافقة جميع  الأفراد الذين يعينهم الأمر وعلى جميع المستويات الإدارية والعمالية حيث أن التعاون </a:t>
            </a:r>
            <a:r>
              <a:rPr lang="ar-IQ" sz="2400" b="0" dirty="0" err="1" smtClean="0"/>
              <a:t>الأختياري</a:t>
            </a:r>
            <a:r>
              <a:rPr lang="ar-IQ" sz="2400" b="0" dirty="0" smtClean="0"/>
              <a:t> بين الأفراد هو الاساس في عملية التحليل الصحيحة التي تتضمن :</a:t>
            </a:r>
            <a:endParaRPr lang="ar-IQ" sz="2400" b="0" dirty="0"/>
          </a:p>
        </p:txBody>
      </p:sp>
    </p:spTree>
    <p:extLst>
      <p:ext uri="{BB962C8B-B14F-4D97-AF65-F5344CB8AC3E}">
        <p14:creationId xmlns:p14="http://schemas.microsoft.com/office/powerpoint/2010/main" val="1573727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79512" y="332656"/>
            <a:ext cx="8640960" cy="6192688"/>
          </a:xfrm>
        </p:spPr>
        <p:txBody>
          <a:bodyPr>
            <a:normAutofit/>
          </a:bodyPr>
          <a:lstStyle/>
          <a:p>
            <a:pPr lvl="0">
              <a:buFont typeface="Wingdings" pitchFamily="2" charset="2"/>
              <a:buChar char="q"/>
            </a:pPr>
            <a:r>
              <a:rPr lang="ar-IQ" b="1" dirty="0" smtClean="0"/>
              <a:t> </a:t>
            </a:r>
            <a:r>
              <a:rPr lang="ar-IQ" b="1" dirty="0" smtClean="0"/>
              <a:t> </a:t>
            </a:r>
            <a:endParaRPr lang="ar-IQ" b="1" dirty="0"/>
          </a:p>
        </p:txBody>
      </p:sp>
      <p:sp>
        <p:nvSpPr>
          <p:cNvPr id="2" name="مستطيل 1"/>
          <p:cNvSpPr/>
          <p:nvPr/>
        </p:nvSpPr>
        <p:spPr>
          <a:xfrm>
            <a:off x="539552" y="1858596"/>
            <a:ext cx="7704856" cy="523220"/>
          </a:xfrm>
          <a:prstGeom prst="rect">
            <a:avLst/>
          </a:prstGeom>
        </p:spPr>
        <p:txBody>
          <a:bodyPr wrap="square">
            <a:spAutoFit/>
          </a:bodyPr>
          <a:lstStyle/>
          <a:p>
            <a:pPr lvl="0"/>
            <a:r>
              <a:rPr lang="ar-IQ" sz="2800" smtClean="0"/>
              <a:t> </a:t>
            </a:r>
            <a:endParaRPr lang="en-US" sz="2800" dirty="0"/>
          </a:p>
        </p:txBody>
      </p:sp>
      <p:sp>
        <p:nvSpPr>
          <p:cNvPr id="4" name="مستطيل 3"/>
          <p:cNvSpPr/>
          <p:nvPr/>
        </p:nvSpPr>
        <p:spPr>
          <a:xfrm>
            <a:off x="539552" y="612845"/>
            <a:ext cx="8208912" cy="5262979"/>
          </a:xfrm>
          <a:prstGeom prst="rect">
            <a:avLst/>
          </a:prstGeom>
        </p:spPr>
        <p:txBody>
          <a:bodyPr wrap="square">
            <a:spAutoFit/>
          </a:bodyPr>
          <a:lstStyle/>
          <a:p>
            <a:r>
              <a:rPr lang="ar-IQ" sz="2400" dirty="0" smtClean="0"/>
              <a:t> </a:t>
            </a:r>
            <a:endParaRPr lang="en-US" sz="2400" dirty="0"/>
          </a:p>
          <a:p>
            <a:pPr lvl="0"/>
            <a:r>
              <a:rPr lang="ar-IQ" sz="2400" dirty="0" smtClean="0"/>
              <a:t>1- الملاحظة </a:t>
            </a:r>
            <a:r>
              <a:rPr lang="ar-IQ" sz="2400" dirty="0"/>
              <a:t>المباشرة ثم كتابة جميع </a:t>
            </a:r>
            <a:r>
              <a:rPr lang="ar-IQ" sz="2400" dirty="0" err="1"/>
              <a:t>ماينبغي</a:t>
            </a:r>
            <a:r>
              <a:rPr lang="ar-IQ" sz="2400" dirty="0"/>
              <a:t> على العامل أن يعرفه من اصطلاحات وشروط بكل دقة ووضوح.</a:t>
            </a:r>
            <a:endParaRPr lang="en-US" sz="2400" dirty="0"/>
          </a:p>
          <a:p>
            <a:pPr lvl="0"/>
            <a:r>
              <a:rPr lang="ar-IQ" sz="2400" dirty="0" smtClean="0"/>
              <a:t>2- كيفية </a:t>
            </a:r>
            <a:r>
              <a:rPr lang="ar-IQ" sz="2400" dirty="0"/>
              <a:t>القيام بالعمل أي كيفية إنجازه وذلك بالإيضاح التام للطرق والأساليب التي يجب استعمالها لإنجاز العمل .</a:t>
            </a:r>
            <a:endParaRPr lang="en-US" sz="2400" dirty="0"/>
          </a:p>
          <a:p>
            <a:pPr lvl="0"/>
            <a:r>
              <a:rPr lang="ar-IQ" sz="2400" dirty="0" smtClean="0"/>
              <a:t>3- القول </a:t>
            </a:r>
            <a:r>
              <a:rPr lang="ar-IQ" sz="2400" dirty="0"/>
              <a:t>بعبارات واضحة عن أسباب القيام بالعمل حيث ان هذه الأسباب يجب ان تكون منطقية وسليمة للعامل حتى يتم عمله على أحسن وجه.</a:t>
            </a:r>
            <a:endParaRPr lang="en-US" sz="2400" dirty="0"/>
          </a:p>
          <a:p>
            <a:r>
              <a:rPr lang="ar-IQ" sz="2400" dirty="0" smtClean="0"/>
              <a:t>4- الوصف </a:t>
            </a:r>
            <a:r>
              <a:rPr lang="ar-IQ" sz="2400" dirty="0"/>
              <a:t>الواضح لما </a:t>
            </a:r>
            <a:r>
              <a:rPr lang="ar-IQ" sz="2400" dirty="0" err="1"/>
              <a:t>يتطلبه</a:t>
            </a:r>
            <a:r>
              <a:rPr lang="ar-IQ" sz="2400" dirty="0"/>
              <a:t> العمل من مهارات ومعرفة وقدرات ويمكن استخدام طريقة الاستبيان ليتوصل المختص إلى المعلومات المطلوبة ويجب أن يكون الاستبيان مفصلاُ وواضحاُ وإن </a:t>
            </a:r>
            <a:r>
              <a:rPr lang="ar-IQ" sz="2400" dirty="0" err="1"/>
              <a:t>لايتطلب</a:t>
            </a:r>
            <a:r>
              <a:rPr lang="ar-IQ" sz="2400" dirty="0"/>
              <a:t> الإجابة الغامضة حتى يفي بغرض المحلل ، ويمكن أن يكون المحلل شخصاُ مدرباُ  كما ويمكن ان يكون من موظفي المشروع .</a:t>
            </a:r>
          </a:p>
        </p:txBody>
      </p:sp>
    </p:spTree>
    <p:extLst>
      <p:ext uri="{BB962C8B-B14F-4D97-AF65-F5344CB8AC3E}">
        <p14:creationId xmlns:p14="http://schemas.microsoft.com/office/powerpoint/2010/main" val="38617151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76672"/>
            <a:ext cx="8352927" cy="5400600"/>
          </a:xfrm>
        </p:spPr>
        <p:txBody>
          <a:bodyPr/>
          <a:lstStyle/>
          <a:p>
            <a:r>
              <a:rPr lang="ar-IQ" sz="2800" u="sng" dirty="0" smtClean="0"/>
              <a:t>وصف الوظيفة :</a:t>
            </a:r>
            <a:br>
              <a:rPr lang="ar-IQ" sz="2800" u="sng" dirty="0" smtClean="0"/>
            </a:br>
            <a:r>
              <a:rPr lang="ar-IQ" sz="2800" u="sng" dirty="0" smtClean="0"/>
              <a:t/>
            </a:r>
            <a:br>
              <a:rPr lang="ar-IQ" sz="2800" u="sng" dirty="0" smtClean="0"/>
            </a:br>
            <a:r>
              <a:rPr lang="ar-IQ" sz="2800" dirty="0" smtClean="0"/>
              <a:t>ان الناتج الاول المباشر لعملية تحليل الوظيفة هو وصف الوظيفة والوصف الوظيفي المكتوب يخدم بشكل فعال في توضيح البناء الوظيفي في المؤسسة . هذا  الوصف يجب ان يصاغ بشكل واضح وبتفصيل كافي بحيث تغطي كل الجوانب بشكل مناسب ودون </a:t>
            </a:r>
            <a:r>
              <a:rPr lang="ar-IQ" sz="2800" dirty="0" err="1" smtClean="0"/>
              <a:t>الأفصاح</a:t>
            </a:r>
            <a:r>
              <a:rPr lang="ar-IQ" sz="2800" dirty="0" smtClean="0"/>
              <a:t> عن التفصيلات الدقيقة جداُ</a:t>
            </a:r>
            <a:br>
              <a:rPr lang="ar-IQ" sz="2800" dirty="0" smtClean="0"/>
            </a:br>
            <a:r>
              <a:rPr lang="ar-IQ" sz="2800" dirty="0"/>
              <a:t>والمعلومات الواجب توفراها في الوصف الوظيفي يمكن ان يكون على الوجه </a:t>
            </a:r>
            <a:r>
              <a:rPr lang="ar-IQ" sz="2800" dirty="0" smtClean="0"/>
              <a:t>التالي:</a:t>
            </a:r>
            <a:br>
              <a:rPr lang="ar-IQ" sz="2800" dirty="0" smtClean="0"/>
            </a:br>
            <a:r>
              <a:rPr lang="ar-IQ" sz="2800" dirty="0" smtClean="0"/>
              <a:t/>
            </a:r>
            <a:br>
              <a:rPr lang="ar-IQ" sz="2800" dirty="0" smtClean="0"/>
            </a:br>
            <a:r>
              <a:rPr lang="ar-IQ" sz="2800" u="sng" dirty="0" smtClean="0"/>
              <a:t/>
            </a:r>
            <a:br>
              <a:rPr lang="ar-IQ" sz="2800" u="sng" dirty="0" smtClean="0"/>
            </a:br>
            <a:endParaRPr lang="ar-IQ" sz="2800" u="sng" dirty="0"/>
          </a:p>
        </p:txBody>
      </p:sp>
    </p:spTree>
    <p:extLst>
      <p:ext uri="{BB962C8B-B14F-4D97-AF65-F5344CB8AC3E}">
        <p14:creationId xmlns:p14="http://schemas.microsoft.com/office/powerpoint/2010/main" val="2872207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79512" y="260648"/>
            <a:ext cx="8784976" cy="6408712"/>
          </a:xfrm>
        </p:spPr>
        <p:txBody>
          <a:bodyPr>
            <a:normAutofit fontScale="92500" lnSpcReduction="10000"/>
          </a:bodyPr>
          <a:lstStyle/>
          <a:p>
            <a:pPr marL="45720" indent="0">
              <a:buNone/>
            </a:pPr>
            <a:r>
              <a:rPr lang="ar-IQ" b="1" dirty="0"/>
              <a:t> </a:t>
            </a:r>
            <a:r>
              <a:rPr lang="ar-IQ" b="1" dirty="0" smtClean="0"/>
              <a:t> </a:t>
            </a:r>
            <a:r>
              <a:rPr lang="ar-IQ" sz="2600" b="1" dirty="0" smtClean="0"/>
              <a:t> </a:t>
            </a:r>
            <a:endParaRPr lang="ar-IQ" sz="2600" b="1" dirty="0" smtClean="0"/>
          </a:p>
          <a:p>
            <a:pPr marL="45720" indent="0">
              <a:buNone/>
            </a:pPr>
            <a:endParaRPr lang="ar-IQ" sz="2600" dirty="0" smtClean="0"/>
          </a:p>
          <a:p>
            <a:pPr marL="45720" lvl="0" indent="0">
              <a:buNone/>
            </a:pPr>
            <a:r>
              <a:rPr lang="ar-IQ" sz="2600" dirty="0" smtClean="0"/>
              <a:t>1- تعريف الوظيفة ويشمل معلومات مثل أسم الوظيفة والاسماء البديلة والقسم والادارة والقطاع والرقم .</a:t>
            </a:r>
          </a:p>
          <a:p>
            <a:pPr marL="45720" lvl="0" indent="0">
              <a:buNone/>
            </a:pPr>
            <a:r>
              <a:rPr lang="ar-IQ" sz="2600" dirty="0" smtClean="0"/>
              <a:t>2- ملخص الوظيفة وله غرضان : الأول يفيد كمعلومات توضيحية إضافية عندما </a:t>
            </a:r>
            <a:r>
              <a:rPr lang="ar-IQ" sz="2600" dirty="0" err="1" smtClean="0"/>
              <a:t>لايكفي</a:t>
            </a:r>
            <a:r>
              <a:rPr lang="ar-IQ" sz="2600" dirty="0" smtClean="0"/>
              <a:t> اسم الوظيفة. والثاني لتوجه القارئ نحو فهم المعلومات التفصيلية التي تلي ذلك .</a:t>
            </a:r>
            <a:endParaRPr lang="en-US" sz="2600" dirty="0"/>
          </a:p>
          <a:p>
            <a:pPr marL="45720" lvl="0" indent="0">
              <a:buNone/>
            </a:pPr>
            <a:r>
              <a:rPr lang="ar-IQ" sz="2600" dirty="0" smtClean="0"/>
              <a:t>3-واجبات </a:t>
            </a:r>
            <a:r>
              <a:rPr lang="ar-IQ" sz="2600" dirty="0"/>
              <a:t>الوظيفة وهنا يوضح </a:t>
            </a:r>
            <a:r>
              <a:rPr lang="ar-IQ" sz="2600" dirty="0" err="1"/>
              <a:t>مايتم</a:t>
            </a:r>
            <a:r>
              <a:rPr lang="ar-IQ" sz="2600" dirty="0"/>
              <a:t> عمله وطريقة ذلك والغرض من كل واجب وقد يقدر بشكل تقريبي الوقت المختص لكل واجب .</a:t>
            </a:r>
            <a:endParaRPr lang="en-US" sz="2600" dirty="0"/>
          </a:p>
          <a:p>
            <a:pPr marL="45720" lvl="0" indent="0">
              <a:buNone/>
            </a:pPr>
            <a:r>
              <a:rPr lang="ar-IQ" sz="2600" dirty="0" smtClean="0"/>
              <a:t>4-البند </a:t>
            </a:r>
            <a:r>
              <a:rPr lang="ar-IQ" sz="2600" dirty="0"/>
              <a:t>الخاص </a:t>
            </a:r>
            <a:r>
              <a:rPr lang="ar-IQ" sz="2600" dirty="0" smtClean="0"/>
              <a:t>بإشراف </a:t>
            </a:r>
            <a:r>
              <a:rPr lang="ar-IQ" sz="2600" dirty="0"/>
              <a:t>يوضح أسماء الوظائف التي تلي أو تسبق مباشرة الوظيفة المعنية ،كما يشير إلى درجة الإشراف المتضمنة مثل إشراف عام أو متوسط أو دقيق .</a:t>
            </a:r>
            <a:endParaRPr lang="en-US" sz="2600" dirty="0"/>
          </a:p>
          <a:p>
            <a:pPr marL="45720" lvl="0" indent="0">
              <a:buNone/>
            </a:pPr>
            <a:r>
              <a:rPr lang="ar-IQ" sz="2600" dirty="0" smtClean="0"/>
              <a:t>5- العلاقات </a:t>
            </a:r>
            <a:r>
              <a:rPr lang="ar-IQ" sz="2600" dirty="0"/>
              <a:t>بالوظائف الأخرى أي تحدد العلاقات الرأسية للترقية والعلاقات الأفقية لتوقف العمل وإجراءاته .</a:t>
            </a:r>
            <a:endParaRPr lang="en-US" sz="2600" dirty="0"/>
          </a:p>
          <a:p>
            <a:endParaRPr lang="en-US" sz="2600" dirty="0"/>
          </a:p>
          <a:p>
            <a:pPr marL="45720" indent="0">
              <a:buNone/>
            </a:pPr>
            <a:r>
              <a:rPr lang="ar-IQ" sz="2600" dirty="0" smtClean="0"/>
              <a:t>  </a:t>
            </a:r>
            <a:endParaRPr lang="en-US" sz="2600" dirty="0"/>
          </a:p>
          <a:p>
            <a:pPr marL="45720" indent="0">
              <a:buNone/>
            </a:pPr>
            <a:endParaRPr lang="ar-IQ" dirty="0"/>
          </a:p>
        </p:txBody>
      </p:sp>
    </p:spTree>
    <p:extLst>
      <p:ext uri="{BB962C8B-B14F-4D97-AF65-F5344CB8AC3E}">
        <p14:creationId xmlns:p14="http://schemas.microsoft.com/office/powerpoint/2010/main" val="720145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229</TotalTime>
  <Words>725</Words>
  <Application>Microsoft Office PowerPoint</Application>
  <PresentationFormat>عرض على الشاشة (3:4)‏</PresentationFormat>
  <Paragraphs>62</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دفق الهواء</vt:lpstr>
      <vt:lpstr>ادارة الافراد                  </vt:lpstr>
      <vt:lpstr>عرض تقديمي في PowerPoint</vt:lpstr>
      <vt:lpstr>عرض تقديمي في PowerPoint</vt:lpstr>
      <vt:lpstr>عرض تقديمي في PowerPoint</vt:lpstr>
      <vt:lpstr>عرض تقديمي في PowerPoint</vt:lpstr>
      <vt:lpstr>التحليل الوظيفي  يعتبر تحليل الوظيفة من أهم الخطوات التي يجب  اتخاذها لضمان سير أعمال المؤسسة على الطريق الصحيح وفي تقدير القوة البشرية الضرورية للقيام بالوظائف المختلفة ويترتب على المختص بعملية التحليل أن يحصل على موافقة جميع  الأفراد الذين يعينهم الأمر وعلى جميع المستويات الإدارية والعمالية حيث أن التعاون الأختياري بين الأفراد هو الاساس في عملية التحليل الصحيحة التي تتضمن :</vt:lpstr>
      <vt:lpstr>عرض تقديمي في PowerPoint</vt:lpstr>
      <vt:lpstr>وصف الوظيفة :  ان الناتج الاول المباشر لعملية تحليل الوظيفة هو وصف الوظيفة والوصف الوظيفي المكتوب يخدم بشكل فعال في توضيح البناء الوظيفي في المؤسسة . هذا  الوصف يجب ان يصاغ بشكل واضح وبتفصيل كافي بحيث تغطي كل الجوانب بشكل مناسب ودون الأفصاح عن التفصيلات الدقيقة جداُ والمعلومات الواجب توفراها في الوصف الوظيفي يمكن ان يكون على الوجه التالي:   </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العمود الفقري</dc:title>
  <dc:creator>DR.Ahmed Saker 2o1O</dc:creator>
  <cp:lastModifiedBy>GIS</cp:lastModifiedBy>
  <cp:revision>63</cp:revision>
  <dcterms:created xsi:type="dcterms:W3CDTF">2018-02-24T07:49:20Z</dcterms:created>
  <dcterms:modified xsi:type="dcterms:W3CDTF">2018-03-27T15:47:08Z</dcterms:modified>
</cp:coreProperties>
</file>